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5" r:id="rId4"/>
    <p:sldId id="271" r:id="rId5"/>
    <p:sldId id="274" r:id="rId6"/>
    <p:sldId id="295" r:id="rId7"/>
    <p:sldId id="276" r:id="rId8"/>
    <p:sldId id="293" r:id="rId9"/>
    <p:sldId id="291" r:id="rId10"/>
    <p:sldId id="269" r:id="rId11"/>
    <p:sldId id="258" r:id="rId12"/>
    <p:sldId id="296" r:id="rId13"/>
    <p:sldId id="259" r:id="rId14"/>
    <p:sldId id="264" r:id="rId15"/>
    <p:sldId id="266" r:id="rId16"/>
    <p:sldId id="265" r:id="rId17"/>
    <p:sldId id="292" r:id="rId18"/>
    <p:sldId id="277" r:id="rId19"/>
    <p:sldId id="278" r:id="rId20"/>
    <p:sldId id="263" r:id="rId21"/>
    <p:sldId id="283" r:id="rId22"/>
    <p:sldId id="284" r:id="rId23"/>
    <p:sldId id="285" r:id="rId24"/>
    <p:sldId id="279" r:id="rId25"/>
    <p:sldId id="281" r:id="rId26"/>
    <p:sldId id="286" r:id="rId27"/>
    <p:sldId id="280" r:id="rId28"/>
    <p:sldId id="270" r:id="rId29"/>
    <p:sldId id="272"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sorterViewPr>
    <p:cViewPr>
      <p:scale>
        <a:sx n="66" d="100"/>
        <a:sy n="66" d="100"/>
      </p:scale>
      <p:origin x="0" y="-1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52B634-F542-4A7B-A809-3DB9C94A790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289212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2B634-F542-4A7B-A809-3DB9C94A790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167253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2B634-F542-4A7B-A809-3DB9C94A790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188882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2B634-F542-4A7B-A809-3DB9C94A790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116802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2B634-F542-4A7B-A809-3DB9C94A7904}"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252535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52B634-F542-4A7B-A809-3DB9C94A7904}"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427527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2B634-F542-4A7B-A809-3DB9C94A7904}"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350021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52B634-F542-4A7B-A809-3DB9C94A7904}"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25318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2B634-F542-4A7B-A809-3DB9C94A7904}"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383547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2B634-F542-4A7B-A809-3DB9C94A7904}"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398749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2B634-F542-4A7B-A809-3DB9C94A7904}"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1FB42-0098-47E0-BB06-2F8505B43316}" type="slidenum">
              <a:rPr lang="en-US" smtClean="0"/>
              <a:t>‹#›</a:t>
            </a:fld>
            <a:endParaRPr lang="en-US"/>
          </a:p>
        </p:txBody>
      </p:sp>
    </p:spTree>
    <p:extLst>
      <p:ext uri="{BB962C8B-B14F-4D97-AF65-F5344CB8AC3E}">
        <p14:creationId xmlns:p14="http://schemas.microsoft.com/office/powerpoint/2010/main" val="114671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2B634-F542-4A7B-A809-3DB9C94A7904}"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1FB42-0098-47E0-BB06-2F8505B43316}" type="slidenum">
              <a:rPr lang="en-US" smtClean="0"/>
              <a:t>‹#›</a:t>
            </a:fld>
            <a:endParaRPr lang="en-US"/>
          </a:p>
        </p:txBody>
      </p:sp>
    </p:spTree>
    <p:extLst>
      <p:ext uri="{BB962C8B-B14F-4D97-AF65-F5344CB8AC3E}">
        <p14:creationId xmlns:p14="http://schemas.microsoft.com/office/powerpoint/2010/main" val="401271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3448051"/>
          </a:xfrm>
        </p:spPr>
        <p:txBody>
          <a:bodyPr>
            <a:noAutofit/>
          </a:bodyPr>
          <a:lstStyle/>
          <a:p>
            <a:r>
              <a:rPr lang="en-US" sz="6600" dirty="0" smtClean="0">
                <a:solidFill>
                  <a:schemeClr val="accent6">
                    <a:lumMod val="75000"/>
                  </a:schemeClr>
                </a:solidFill>
              </a:rPr>
              <a:t>Geotechnical Aspects of the Moisture Level System</a:t>
            </a:r>
            <a:endParaRPr lang="en-US" sz="6600" dirty="0">
              <a:solidFill>
                <a:schemeClr val="accent6">
                  <a:lumMod val="75000"/>
                </a:schemeClr>
              </a:solidFill>
            </a:endParaRPr>
          </a:p>
        </p:txBody>
      </p:sp>
      <p:sp>
        <p:nvSpPr>
          <p:cNvPr id="3" name="Subtitle 2"/>
          <p:cNvSpPr>
            <a:spLocks noGrp="1"/>
          </p:cNvSpPr>
          <p:nvPr>
            <p:ph type="subTitle" idx="1"/>
          </p:nvPr>
        </p:nvSpPr>
        <p:spPr>
          <a:xfrm>
            <a:off x="1371600" y="3600451"/>
            <a:ext cx="6400800" cy="2495549"/>
          </a:xfrm>
        </p:spPr>
        <p:txBody>
          <a:bodyPr>
            <a:normAutofit fontScale="55000" lnSpcReduction="20000"/>
          </a:bodyPr>
          <a:lstStyle/>
          <a:p>
            <a:r>
              <a:rPr lang="en-US" dirty="0" smtClean="0">
                <a:ln w="0"/>
                <a:solidFill>
                  <a:srgbClr val="0070C0"/>
                </a:solidFill>
                <a:effectLst>
                  <a:outerShdw blurRad="38100" dist="25400" dir="5400000" algn="ctr" rotWithShape="0">
                    <a:srgbClr val="6E747A">
                      <a:alpha val="43000"/>
                    </a:srgbClr>
                  </a:outerShdw>
                </a:effectLst>
              </a:rPr>
              <a:t>Presentation for the Structural Engineers Association of Arizona</a:t>
            </a:r>
          </a:p>
          <a:p>
            <a:r>
              <a:rPr lang="en-US" dirty="0" smtClean="0">
                <a:ln w="0"/>
                <a:solidFill>
                  <a:srgbClr val="0070C0"/>
                </a:solidFill>
                <a:effectLst>
                  <a:outerShdw blurRad="38100" dist="25400" dir="5400000" algn="ctr" rotWithShape="0">
                    <a:srgbClr val="6E747A">
                      <a:alpha val="43000"/>
                    </a:srgbClr>
                  </a:outerShdw>
                </a:effectLst>
              </a:rPr>
              <a:t>January 17, 2017</a:t>
            </a:r>
          </a:p>
          <a:p>
            <a:endParaRPr lang="en-US" dirty="0" smtClean="0">
              <a:ln w="0"/>
              <a:solidFill>
                <a:srgbClr val="0070C0"/>
              </a:solidFill>
              <a:effectLst>
                <a:outerShdw blurRad="38100" dist="25400" dir="5400000" algn="ctr" rotWithShape="0">
                  <a:srgbClr val="6E747A">
                    <a:alpha val="43000"/>
                  </a:srgbClr>
                </a:outerShdw>
              </a:effectLst>
            </a:endParaRPr>
          </a:p>
          <a:p>
            <a:r>
              <a:rPr lang="en-US" dirty="0" smtClean="0">
                <a:ln w="0"/>
                <a:solidFill>
                  <a:srgbClr val="0070C0"/>
                </a:solidFill>
                <a:effectLst>
                  <a:outerShdw blurRad="38100" dist="25400" dir="5400000" algn="ctr" rotWithShape="0">
                    <a:srgbClr val="6E747A">
                      <a:alpha val="43000"/>
                    </a:srgbClr>
                  </a:outerShdw>
                </a:effectLst>
              </a:rPr>
              <a:t>J. David Deatherage, PE, President</a:t>
            </a:r>
          </a:p>
          <a:p>
            <a:r>
              <a:rPr lang="en-US" dirty="0" smtClean="0">
                <a:ln w="0"/>
                <a:solidFill>
                  <a:srgbClr val="0070C0"/>
                </a:solidFill>
                <a:effectLst>
                  <a:outerShdw blurRad="38100" dist="25400" dir="5400000" algn="ctr" rotWithShape="0">
                    <a:srgbClr val="6E747A">
                      <a:alpha val="43000"/>
                    </a:srgbClr>
                  </a:outerShdw>
                </a:effectLst>
              </a:rPr>
              <a:t>Copper State Engineering</a:t>
            </a:r>
          </a:p>
          <a:p>
            <a:r>
              <a:rPr lang="en-US" dirty="0" smtClean="0">
                <a:ln w="0"/>
                <a:solidFill>
                  <a:srgbClr val="0070C0"/>
                </a:solidFill>
                <a:effectLst>
                  <a:outerShdw blurRad="38100" dist="25400" dir="5400000" algn="ctr" rotWithShape="0">
                    <a:srgbClr val="6E747A">
                      <a:alpha val="43000"/>
                    </a:srgbClr>
                  </a:outerShdw>
                </a:effectLst>
              </a:rPr>
              <a:t>&amp;</a:t>
            </a:r>
            <a:endParaRPr lang="en-US" dirty="0">
              <a:ln w="0"/>
              <a:solidFill>
                <a:srgbClr val="0070C0"/>
              </a:solidFill>
              <a:effectLst>
                <a:outerShdw blurRad="38100" dist="25400" dir="5400000" algn="ctr" rotWithShape="0">
                  <a:srgbClr val="6E747A">
                    <a:alpha val="43000"/>
                  </a:srgbClr>
                </a:outerShdw>
              </a:effectLst>
            </a:endParaRPr>
          </a:p>
          <a:p>
            <a:r>
              <a:rPr lang="en-US" dirty="0" smtClean="0">
                <a:ln w="0"/>
                <a:solidFill>
                  <a:srgbClr val="0070C0"/>
                </a:solidFill>
                <a:effectLst>
                  <a:outerShdw blurRad="38100" dist="25400" dir="5400000" algn="ctr" rotWithShape="0">
                    <a:srgbClr val="6E747A">
                      <a:alpha val="43000"/>
                    </a:srgbClr>
                  </a:outerShdw>
                </a:effectLst>
              </a:rPr>
              <a:t>Bob Brown, President</a:t>
            </a:r>
          </a:p>
          <a:p>
            <a:r>
              <a:rPr lang="en-US" dirty="0" smtClean="0">
                <a:ln w="0"/>
                <a:solidFill>
                  <a:srgbClr val="0070C0"/>
                </a:solidFill>
                <a:effectLst>
                  <a:outerShdw blurRad="38100" dist="25400" dir="5400000" algn="ctr" rotWithShape="0">
                    <a:srgbClr val="6E747A">
                      <a:alpha val="43000"/>
                    </a:srgbClr>
                  </a:outerShdw>
                </a:effectLst>
              </a:rPr>
              <a:t>Arizona Foundation Solutions</a:t>
            </a:r>
            <a:endParaRPr lang="en-US" dirty="0">
              <a:ln w="0"/>
              <a:solidFill>
                <a:srgbClr val="0070C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95406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Arid Climate Regions</a:t>
            </a:r>
            <a:endParaRPr lang="en-US" dirty="0">
              <a:solidFill>
                <a:schemeClr val="accent6"/>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2613"/>
            <a:ext cx="8754826"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60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Deatherage experience with VES induced settlements in clay soils</a:t>
            </a:r>
            <a:endParaRPr lang="en-US" dirty="0">
              <a:solidFill>
                <a:schemeClr val="accent6"/>
              </a:solidFill>
            </a:endParaRPr>
          </a:p>
        </p:txBody>
      </p:sp>
      <p:pic>
        <p:nvPicPr>
          <p:cNvPr id="2050" name="Picture 2" descr="http://www.marketplacelists.com/remediation/images/sve_syst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2753"/>
            <a:ext cx="6705600" cy="476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7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Deatherage 1990 Paper on Soil Venting Ground Settlements</a:t>
            </a:r>
            <a:endParaRPr lang="en-US" dirty="0">
              <a:solidFill>
                <a:schemeClr val="accent6"/>
              </a:solidFill>
            </a:endParaRPr>
          </a:p>
        </p:txBody>
      </p:sp>
      <p:pic>
        <p:nvPicPr>
          <p:cNvPr id="3" name="Picture 2"/>
          <p:cNvPicPr>
            <a:picLocks noChangeAspect="1"/>
          </p:cNvPicPr>
          <p:nvPr/>
        </p:nvPicPr>
        <p:blipFill>
          <a:blip r:embed="rId2"/>
          <a:stretch>
            <a:fillRect/>
          </a:stretch>
        </p:blipFill>
        <p:spPr>
          <a:xfrm>
            <a:off x="685800" y="1553328"/>
            <a:ext cx="7848600" cy="5059457"/>
          </a:xfrm>
          <a:prstGeom prst="rect">
            <a:avLst/>
          </a:prstGeom>
        </p:spPr>
      </p:pic>
    </p:spTree>
    <p:extLst>
      <p:ext uri="{BB962C8B-B14F-4D97-AF65-F5344CB8AC3E}">
        <p14:creationId xmlns:p14="http://schemas.microsoft.com/office/powerpoint/2010/main" val="330731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just"/>
            <a:r>
              <a:rPr lang="en-US" sz="3600" dirty="0" smtClean="0">
                <a:solidFill>
                  <a:schemeClr val="accent6"/>
                </a:solidFill>
              </a:rPr>
              <a:t>Guidance for Design, Installation and Operation of Soil Venting Systems – EPA - 1993</a:t>
            </a:r>
            <a:endParaRPr lang="en-US" sz="3600" dirty="0">
              <a:solidFill>
                <a:schemeClr val="accent6"/>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1" y="2057400"/>
            <a:ext cx="4038600" cy="4648200"/>
          </a:xfrm>
        </p:spPr>
      </p:pic>
    </p:spTree>
    <p:extLst>
      <p:ext uri="{BB962C8B-B14F-4D97-AF65-F5344CB8AC3E}">
        <p14:creationId xmlns:p14="http://schemas.microsoft.com/office/powerpoint/2010/main" val="455335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Radon Mitigation Systems – Note Condensate Trap</a:t>
            </a:r>
            <a:endParaRPr lang="en-US" dirty="0">
              <a:solidFill>
                <a:schemeClr val="accent6"/>
              </a:solidFill>
            </a:endParaRPr>
          </a:p>
        </p:txBody>
      </p:sp>
      <p:pic>
        <p:nvPicPr>
          <p:cNvPr id="5122" name="Picture 2" descr="outside radon f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238125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adon mitigation system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33081"/>
            <a:ext cx="3581400" cy="4153838"/>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9315984">
            <a:off x="1316892" y="240755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065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81200"/>
          </a:xfrm>
        </p:spPr>
        <p:txBody>
          <a:bodyPr>
            <a:noAutofit/>
          </a:bodyPr>
          <a:lstStyle/>
          <a:p>
            <a:pPr algn="just"/>
            <a:r>
              <a:rPr lang="en-US" sz="2800" dirty="0" smtClean="0"/>
              <a:t>Black mildew is growing on the wall above the vent pipe outlet due to the moist air blown on it from the outlet pipe. The air pulled from under the basement floor by the radon fan can have high amounts of moisture (</a:t>
            </a:r>
            <a:r>
              <a:rPr lang="en-US" sz="2800" dirty="0" smtClean="0">
                <a:solidFill>
                  <a:schemeClr val="accent6"/>
                </a:solidFill>
              </a:rPr>
              <a:t>up to several gallons a day</a:t>
            </a:r>
            <a:r>
              <a:rPr lang="en-US" sz="2800" dirty="0" smtClean="0"/>
              <a:t>).</a:t>
            </a:r>
            <a:endParaRPr lang="en-US" sz="2800" dirty="0"/>
          </a:p>
        </p:txBody>
      </p:sp>
      <p:pic>
        <p:nvPicPr>
          <p:cNvPr id="9218" name="Picture 2" descr="Do not install a radon mitigation system this 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88224"/>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3847233">
            <a:off x="3414115" y="328442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275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solidFill>
                  <a:schemeClr val="accent6"/>
                </a:solidFill>
              </a:rPr>
              <a:t>Water Manometer and Digital Micro-Monometer used to Confirm Extent of Suction Under Slab</a:t>
            </a:r>
            <a:endParaRPr lang="en-US" dirty="0">
              <a:solidFill>
                <a:schemeClr val="accent6"/>
              </a:solidFill>
            </a:endParaRPr>
          </a:p>
        </p:txBody>
      </p:sp>
      <p:pic>
        <p:nvPicPr>
          <p:cNvPr id="8194" name="Picture 2" descr="radon man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24688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pb-radon.com/jobImages/micromano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362200"/>
            <a:ext cx="461419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74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solidFill>
                  <a:schemeClr val="accent6"/>
                </a:solidFill>
              </a:rPr>
              <a:t>Measurement of Suction at Outside Air Inlet with Digital Micro-Manometer</a:t>
            </a:r>
            <a:endParaRPr lang="en-US"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600200"/>
            <a:ext cx="6553200" cy="4914900"/>
          </a:xfrm>
          <a:prstGeom prst="rect">
            <a:avLst/>
          </a:prstGeom>
        </p:spPr>
      </p:pic>
    </p:spTree>
    <p:extLst>
      <p:ext uri="{BB962C8B-B14F-4D97-AF65-F5344CB8AC3E}">
        <p14:creationId xmlns:p14="http://schemas.microsoft.com/office/powerpoint/2010/main" val="319024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dirty="0" smtClean="0">
                <a:solidFill>
                  <a:schemeClr val="accent6"/>
                </a:solidFill>
              </a:rPr>
              <a:t>Digital  Anemometer -</a:t>
            </a:r>
            <a:r>
              <a:rPr lang="en-US" dirty="0" smtClean="0"/>
              <a:t/>
            </a:r>
            <a:br>
              <a:rPr lang="en-US" dirty="0" smtClean="0"/>
            </a:br>
            <a:r>
              <a:rPr lang="en-US" dirty="0" smtClean="0"/>
              <a:t>air velocity (</a:t>
            </a:r>
            <a:r>
              <a:rPr lang="en-US" dirty="0" err="1" smtClean="0"/>
              <a:t>ft</a:t>
            </a:r>
            <a:r>
              <a:rPr lang="en-US" dirty="0" smtClean="0"/>
              <a:t>/sec) times discharge pipe area (square </a:t>
            </a:r>
            <a:r>
              <a:rPr lang="en-US" dirty="0" err="1" smtClean="0"/>
              <a:t>ft</a:t>
            </a:r>
            <a:r>
              <a:rPr lang="en-US" dirty="0" smtClean="0"/>
              <a:t>) = discharge rate (</a:t>
            </a:r>
            <a:r>
              <a:rPr lang="en-US" dirty="0" err="1" smtClean="0"/>
              <a:t>cf</a:t>
            </a:r>
            <a:r>
              <a:rPr lang="en-US" dirty="0" smtClean="0"/>
              <a:t>/sec)</a:t>
            </a:r>
            <a:endParaRPr lang="en-US" dirty="0"/>
          </a:p>
        </p:txBody>
      </p:sp>
      <p:pic>
        <p:nvPicPr>
          <p:cNvPr id="16386" name="Picture 2" descr="http://g04.s.alicdn.com/kf/HTB1FiK0JVXXXXbsXXXXq6xXFXXXZ/Digital-Air-flow-Velocity-Measur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3090862" cy="380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468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pPr algn="just"/>
            <a:r>
              <a:rPr lang="en-US" dirty="0" smtClean="0"/>
              <a:t>The discharge rate of the moist air from under slab, the temperature and the relative humidity of the exhaust air and the ambient air can be compared to calculate the pounds of water removed by the system. </a:t>
            </a:r>
            <a:endParaRPr lang="en-US" dirty="0"/>
          </a:p>
        </p:txBody>
      </p:sp>
    </p:spTree>
    <p:extLst>
      <p:ext uri="{BB962C8B-B14F-4D97-AF65-F5344CB8AC3E}">
        <p14:creationId xmlns:p14="http://schemas.microsoft.com/office/powerpoint/2010/main" val="2572724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1798638"/>
          </a:xfrm>
        </p:spPr>
        <p:txBody>
          <a:bodyPr>
            <a:normAutofit/>
          </a:bodyPr>
          <a:lstStyle/>
          <a:p>
            <a:r>
              <a:rPr lang="en-US" dirty="0" smtClean="0">
                <a:solidFill>
                  <a:schemeClr val="accent6"/>
                </a:solidFill>
              </a:rPr>
              <a:t>NRCS Greater Phoenix Area </a:t>
            </a:r>
            <a:endParaRPr lang="en-US" dirty="0">
              <a:solidFill>
                <a:schemeClr val="accent6"/>
              </a:solidFill>
            </a:endParaRPr>
          </a:p>
        </p:txBody>
      </p:sp>
      <p:pic>
        <p:nvPicPr>
          <p:cNvPr id="10246" name="Picture 6" descr="http://images.foundationrepairsaz.com/888/phoenix-soil-map-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63525"/>
            <a:ext cx="6781800" cy="59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just"/>
            <a:r>
              <a:rPr lang="en-US" sz="3200" dirty="0" smtClean="0"/>
              <a:t>One cubic foot of dry air at STP (60 degrees F and 1 ATM) weighs approximately 0.081 pounds</a:t>
            </a:r>
            <a:br>
              <a:rPr lang="en-US" sz="3200" dirty="0" smtClean="0"/>
            </a:br>
            <a:r>
              <a:rPr lang="en-US" sz="3200" dirty="0"/>
              <a:t/>
            </a:r>
            <a:br>
              <a:rPr lang="en-US" sz="3200" dirty="0"/>
            </a:br>
            <a:r>
              <a:rPr lang="en-US" sz="3200" dirty="0" smtClean="0"/>
              <a:t>12.4 cubic feet of dry air at </a:t>
            </a:r>
            <a:r>
              <a:rPr lang="en-US" sz="3200" dirty="0" smtClean="0">
                <a:solidFill>
                  <a:schemeClr val="accent6"/>
                </a:solidFill>
              </a:rPr>
              <a:t>STP</a:t>
            </a:r>
            <a:r>
              <a:rPr lang="en-US" sz="3200" dirty="0" smtClean="0"/>
              <a:t> weighs 1.0 pound </a:t>
            </a:r>
            <a:br>
              <a:rPr lang="en-US" sz="3200" dirty="0" smtClean="0"/>
            </a:br>
            <a:r>
              <a:rPr lang="en-US" sz="3200" dirty="0"/>
              <a:t/>
            </a:r>
            <a:br>
              <a:rPr lang="en-US" sz="3200" dirty="0"/>
            </a:br>
            <a:r>
              <a:rPr lang="en-US" sz="3200" dirty="0" smtClean="0"/>
              <a:t>12.9 cubic feet of dry air </a:t>
            </a:r>
            <a:r>
              <a:rPr lang="en-US" sz="3200" dirty="0" smtClean="0">
                <a:solidFill>
                  <a:schemeClr val="accent6"/>
                </a:solidFill>
              </a:rPr>
              <a:t>in Phoenix  </a:t>
            </a:r>
            <a:r>
              <a:rPr lang="en-US" sz="3200" dirty="0" smtClean="0"/>
              <a:t>(60 degrees) weighs 1.0 pound</a:t>
            </a:r>
            <a:br>
              <a:rPr lang="en-US" sz="3200" dirty="0" smtClean="0"/>
            </a:br>
            <a:r>
              <a:rPr lang="en-US" sz="3200" dirty="0" smtClean="0"/>
              <a:t/>
            </a:r>
            <a:br>
              <a:rPr lang="en-US" sz="3200" dirty="0" smtClean="0"/>
            </a:br>
            <a:r>
              <a:rPr lang="en-US" sz="3200" dirty="0" smtClean="0"/>
              <a:t>15.2 cubic feet of dry air </a:t>
            </a:r>
            <a:r>
              <a:rPr lang="en-US" sz="3200" dirty="0" smtClean="0">
                <a:solidFill>
                  <a:schemeClr val="accent6"/>
                </a:solidFill>
              </a:rPr>
              <a:t>in Flagstaff  </a:t>
            </a:r>
            <a:r>
              <a:rPr lang="en-US" sz="3200" dirty="0" smtClean="0"/>
              <a:t>(60 degrees) weighs 1.0 pound</a:t>
            </a:r>
            <a:endParaRPr lang="en-US" sz="3200" dirty="0"/>
          </a:p>
        </p:txBody>
      </p:sp>
    </p:spTree>
    <p:extLst>
      <p:ext uri="{BB962C8B-B14F-4D97-AF65-F5344CB8AC3E}">
        <p14:creationId xmlns:p14="http://schemas.microsoft.com/office/powerpoint/2010/main" val="147657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solidFill>
              </a:rPr>
              <a:t>Psychrometric</a:t>
            </a:r>
            <a:r>
              <a:rPr lang="en-US" dirty="0" smtClean="0">
                <a:solidFill>
                  <a:schemeClr val="accent6"/>
                </a:solidFill>
              </a:rPr>
              <a:t> Chart</a:t>
            </a:r>
            <a:endParaRPr lang="en-US" dirty="0">
              <a:solidFill>
                <a:schemeClr val="accent6"/>
              </a:solidFill>
            </a:endParaRPr>
          </a:p>
        </p:txBody>
      </p:sp>
      <p:pic>
        <p:nvPicPr>
          <p:cNvPr id="4098" name="Picture 2" descr="http://www.truetex.com/psychrometric_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399"/>
            <a:ext cx="6629906" cy="4745263"/>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0800000">
            <a:off x="4788435" y="6040663"/>
            <a:ext cx="484632" cy="630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50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solidFill>
              </a:rPr>
              <a:t>Psychrometric</a:t>
            </a:r>
            <a:r>
              <a:rPr lang="en-US" dirty="0" smtClean="0">
                <a:solidFill>
                  <a:schemeClr val="accent6"/>
                </a:solidFill>
              </a:rPr>
              <a:t> Chart</a:t>
            </a:r>
            <a:endParaRPr lang="en-US" dirty="0">
              <a:solidFill>
                <a:schemeClr val="accent6"/>
              </a:solidFill>
            </a:endParaRPr>
          </a:p>
        </p:txBody>
      </p:sp>
      <p:pic>
        <p:nvPicPr>
          <p:cNvPr id="4098" name="Picture 2" descr="http://www.truetex.com/psychrometric_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399"/>
            <a:ext cx="6629906" cy="4745263"/>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0800000">
            <a:off x="4788435" y="6040663"/>
            <a:ext cx="484632" cy="630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530435">
            <a:off x="4672869" y="3758029"/>
            <a:ext cx="484632" cy="64705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92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solidFill>
              </a:rPr>
              <a:t>Psychrometric</a:t>
            </a:r>
            <a:r>
              <a:rPr lang="en-US" dirty="0" smtClean="0">
                <a:solidFill>
                  <a:schemeClr val="accent6"/>
                </a:solidFill>
              </a:rPr>
              <a:t> Chart</a:t>
            </a:r>
            <a:endParaRPr lang="en-US" dirty="0">
              <a:solidFill>
                <a:schemeClr val="accent6"/>
              </a:solidFill>
            </a:endParaRPr>
          </a:p>
        </p:txBody>
      </p:sp>
      <p:pic>
        <p:nvPicPr>
          <p:cNvPr id="4098" name="Picture 2" descr="http://www.truetex.com/psychrometric_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399"/>
            <a:ext cx="6629906" cy="4745263"/>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0800000">
            <a:off x="4788435" y="6040663"/>
            <a:ext cx="484632" cy="630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530435">
            <a:off x="4672869" y="3758029"/>
            <a:ext cx="484632" cy="64705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6433388">
            <a:off x="6734467" y="3935073"/>
            <a:ext cx="466296" cy="79903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389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just"/>
            <a:r>
              <a:rPr lang="en-US" sz="3200" dirty="0" smtClean="0"/>
              <a:t>From the </a:t>
            </a:r>
            <a:r>
              <a:rPr lang="en-US" sz="3200" dirty="0" err="1" smtClean="0"/>
              <a:t>psychrometric</a:t>
            </a:r>
            <a:r>
              <a:rPr lang="en-US" sz="3200" dirty="0" smtClean="0"/>
              <a:t> chart, if the exhaust air temperature is 75 degrees F and the relative humidity of the exhaust air is 45 percent, there is 0.0086 pounds of water per pound of air exhausted. In the general Phoenix area, one pound of dry air takes up 12.9 cubic feet. </a:t>
            </a:r>
            <a:r>
              <a:rPr lang="en-US" sz="3200" dirty="0" smtClean="0">
                <a:solidFill>
                  <a:schemeClr val="accent6"/>
                </a:solidFill>
              </a:rPr>
              <a:t>If the Moisture Level System exhaust rate </a:t>
            </a:r>
            <a:r>
              <a:rPr lang="en-US" sz="3200" dirty="0" smtClean="0"/>
              <a:t>is 0.5 cfs, there is 0.5/12.9 = 0.039 pounds of air per second exhausted. 0.039 x 0.0086 = 0.0003354 pounds of water per second, or 0.020 pounds of water per minute, or 1.2 pounds of water per hour, or 29.0 pounds of water per day. </a:t>
            </a:r>
            <a:endParaRPr lang="en-US" sz="3200" dirty="0"/>
          </a:p>
        </p:txBody>
      </p:sp>
    </p:spTree>
    <p:extLst>
      <p:ext uri="{BB962C8B-B14F-4D97-AF65-F5344CB8AC3E}">
        <p14:creationId xmlns:p14="http://schemas.microsoft.com/office/powerpoint/2010/main" val="357960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just"/>
            <a:r>
              <a:rPr lang="en-US" sz="3200" dirty="0" smtClean="0"/>
              <a:t>From the </a:t>
            </a:r>
            <a:r>
              <a:rPr lang="en-US" sz="3200" dirty="0" err="1" smtClean="0"/>
              <a:t>psychrometric</a:t>
            </a:r>
            <a:r>
              <a:rPr lang="en-US" sz="3200" dirty="0" smtClean="0"/>
              <a:t> chart, if the ambient outside air temperature is 75 degrees F and the relative humidity of the outside air is 25 percent, there is 0.005 pounds of water per pound of outside air. In the general Phoenix area, one pound of dry air takes up  12.9 cubic feet. </a:t>
            </a:r>
            <a:r>
              <a:rPr lang="en-US" sz="3200" dirty="0" smtClean="0">
                <a:solidFill>
                  <a:schemeClr val="accent6"/>
                </a:solidFill>
              </a:rPr>
              <a:t>If the replacement air inflow rate </a:t>
            </a:r>
            <a:r>
              <a:rPr lang="en-US" sz="3200" dirty="0" smtClean="0"/>
              <a:t>is 0.5 cfs, there is 0.5/12.9 = 0.039 pounds of air per second flowing under the slab. 0.039 x 0.005 = 0.000195 pounds of water per second, or 0.012 pounds of water per minute, or 0.7 pounds of water per hour, or 16.8 pounds of water per day returning back to the clay. </a:t>
            </a:r>
            <a:r>
              <a:rPr lang="en-US" sz="3200" dirty="0" smtClean="0">
                <a:solidFill>
                  <a:srgbClr val="FF0000"/>
                </a:solidFill>
              </a:rPr>
              <a:t>The difference between 29.0 – 16.8 = 12.2 pounds of water removed per day.</a:t>
            </a:r>
            <a:endParaRPr lang="en-US" sz="3200" dirty="0">
              <a:solidFill>
                <a:srgbClr val="FF0000"/>
              </a:solidFill>
            </a:endParaRPr>
          </a:p>
        </p:txBody>
      </p:sp>
    </p:spTree>
    <p:extLst>
      <p:ext uri="{BB962C8B-B14F-4D97-AF65-F5344CB8AC3E}">
        <p14:creationId xmlns:p14="http://schemas.microsoft.com/office/powerpoint/2010/main" val="2946402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accent6"/>
                </a:solidFill>
              </a:rPr>
              <a:t>AZ FN Solutions Monitoring Results</a:t>
            </a:r>
            <a:endParaRPr lang="en-US" dirty="0">
              <a:solidFill>
                <a:schemeClr val="accent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29289632"/>
              </p:ext>
            </p:extLst>
          </p:nvPr>
        </p:nvGraphicFramePr>
        <p:xfrm>
          <a:off x="228600" y="914392"/>
          <a:ext cx="8534401" cy="5638807"/>
        </p:xfrm>
        <a:graphic>
          <a:graphicData uri="http://schemas.openxmlformats.org/drawingml/2006/table">
            <a:tbl>
              <a:tblPr>
                <a:tableStyleId>{5C22544A-7EE6-4342-B048-85BDC9FD1C3A}</a:tableStyleId>
              </a:tblPr>
              <a:tblGrid>
                <a:gridCol w="410364"/>
                <a:gridCol w="518761"/>
                <a:gridCol w="511019"/>
                <a:gridCol w="572960"/>
                <a:gridCol w="425849"/>
                <a:gridCol w="402620"/>
                <a:gridCol w="588446"/>
                <a:gridCol w="487791"/>
                <a:gridCol w="435528"/>
                <a:gridCol w="449078"/>
                <a:gridCol w="464563"/>
                <a:gridCol w="412299"/>
                <a:gridCol w="528440"/>
                <a:gridCol w="511019"/>
                <a:gridCol w="480047"/>
                <a:gridCol w="551669"/>
                <a:gridCol w="481983"/>
                <a:gridCol w="301965"/>
              </a:tblGrid>
              <a:tr h="803376">
                <a:tc>
                  <a:txBody>
                    <a:bodyPr/>
                    <a:lstStyle/>
                    <a:p>
                      <a:pPr algn="ctr" fontAlgn="ctr"/>
                      <a:r>
                        <a:rPr lang="en-US" sz="700" u="none" strike="noStrike">
                          <a:effectLst/>
                        </a:rPr>
                        <a:t>Customer Name</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Date of Sample</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City</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MLM Run Time (estimated) months</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Elevation Variance (Before) inch</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Elevation Variance (After) inch</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Net Heave Change (inch)</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Estimated Exhaust Velocity (ft per sec)</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Estimated Outlet Flow (cf/day)</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Outlet Flow Air (pounds per day)</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Temp. (Outside) F</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RH % (Outside)</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Pounds of water per pound of outside dry Air</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Temp. (Outlet) F</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RH % (Outlet)</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Pounds of water per pound of outlet dry Air</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Net pounds of water removed per day </a:t>
                      </a:r>
                      <a:endParaRPr lang="en-US" sz="700" b="1" i="0" u="none" strike="noStrike">
                        <a:solidFill>
                          <a:srgbClr val="000000"/>
                        </a:solidFill>
                        <a:effectLst/>
                        <a:latin typeface="Calibri"/>
                      </a:endParaRPr>
                    </a:p>
                  </a:txBody>
                  <a:tcPr marL="5606" marR="5606" marT="5606" marB="0" anchor="ctr"/>
                </a:tc>
                <a:tc>
                  <a:txBody>
                    <a:bodyPr/>
                    <a:lstStyle/>
                    <a:p>
                      <a:pPr algn="ctr" fontAlgn="ctr"/>
                      <a:r>
                        <a:rPr lang="en-US" sz="700" u="none" strike="noStrike">
                          <a:effectLst/>
                        </a:rPr>
                        <a:t>Soil 12" under slab</a:t>
                      </a:r>
                      <a:endParaRPr lang="en-US" sz="700" b="1" i="0" u="none" strike="noStrike">
                        <a:solidFill>
                          <a:srgbClr val="000000"/>
                        </a:solidFill>
                        <a:effectLst/>
                        <a:latin typeface="Calibri"/>
                      </a:endParaRPr>
                    </a:p>
                  </a:txBody>
                  <a:tcPr marL="5606" marR="5606" marT="5606" marB="0" anchor="ctr"/>
                </a:tc>
              </a:tr>
              <a:tr h="166739">
                <a:tc>
                  <a:txBody>
                    <a:bodyPr/>
                    <a:lstStyle/>
                    <a:p>
                      <a:pPr algn="ctr" fontAlgn="b"/>
                      <a:r>
                        <a:rPr lang="en-US" sz="700" u="none" strike="noStrike">
                          <a:effectLst/>
                        </a:rPr>
                        <a:t>DW</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11/27/2015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Phoenix</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12096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930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72.9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81.9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87.6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0.021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SC</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YS</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12/24/2015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Scottsdale</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5.9</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44604</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3431</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0.0085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74.5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50.6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0.0095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HH</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01//16/2016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Chandler</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9828</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756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61.9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28.1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79.2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49.7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6.0</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DW</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10/15/2016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Peoria</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19656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1512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31.4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68.5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36.8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3.0</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LA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1/15/2016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Scottsdale</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12096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930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56.5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42.1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64.2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52.8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CL-ML</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TL</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1/15/2016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5.9</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44604</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3431</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66.7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23.9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67.9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37.8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AM</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1/19/2016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Phoenix</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15120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1163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46.9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59.2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69.4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99.9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14.0</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JM</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1/22/2016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Peoria</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12096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930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69.3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74.4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0.0125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AJ</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3/9/2016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0.2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19</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143640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11049</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66.7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22.1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GS</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3/8/2016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Surprise</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12096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930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75.2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33.3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DA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2/29/2016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Surprise</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0.33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2495</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86.2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0.0025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101.5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18.5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SC</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RH</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2/26/2016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0.8</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-0.1 (Increase)</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33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249480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19191</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77.5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17.3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76.1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105.5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BB</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4/5/2016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Mesa</a:t>
                      </a:r>
                      <a:endParaRPr lang="en-US" sz="700" b="0" i="0" u="none" strike="noStrike">
                        <a:solidFill>
                          <a:srgbClr val="000000"/>
                        </a:solidFill>
                        <a:effectLst/>
                        <a:latin typeface="Calibri"/>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l"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173880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13375</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93.8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82.1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93.6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TA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4/25/2016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17</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1.3</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1.3</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0.2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7.9</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59724</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4594</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78.8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80.2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32.8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32.2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SM</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GR</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4/26/2016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1.5</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0.1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98280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7560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71.2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14.4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85.5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33.4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52.9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ML</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CR</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4/27/2016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Litchfield</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1.9</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0.1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0.33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2495</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12.3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10.7/12.2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SM</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RO</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4/29/2016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Chandler</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0.6</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0.2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0.33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2495</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93.1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13.9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94.9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29.3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SC-SM</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WB</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5/3/2016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Buckeye</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1.5</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1.6</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12096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930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93.1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90.7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22.7/15.7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SC</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RC</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5/5/2016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Mesa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0.2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0.33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2495</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93.4/94.8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11.4/8.1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95.1/103.8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13.4/26.2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BT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5/6/2016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Wittmann</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2.9</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3.3</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0.5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19656</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1512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70.2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35.2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41.2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0.0075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DR</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5/6/2016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Phoenix</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17388</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1338</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700" u="none" strike="noStrike">
                          <a:effectLst/>
                        </a:rPr>
                        <a:t>58.3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25.2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na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JD</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5/9/2016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Phoenix</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2.5</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2.4</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99.3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29.7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0.0125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37.3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na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JS</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5/9/2016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Mesa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13</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3.2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3.5</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-0.2 (Increase)</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0.5</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3780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291</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92.3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13.3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94.8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28.3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SB</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5/10/2016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18</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2.3</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-0.1 (Increase)</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17388</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1338</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18.3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92.8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36.9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JT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5/12/2016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Chandler</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1.8</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na</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4.0</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106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na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CC</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5/13/2016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26</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2.3</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19</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143640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11049</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96.7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7.7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89.9</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28.3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0.0085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60.8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DA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5/18/2016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Mesa</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8</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1.1</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0.2 (Lowered)</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0.7</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5292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407</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81.3</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34.8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82.8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46.8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0.0115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CL</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HC</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5/19/2016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Surprize</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9</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1.2</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0.33</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2495</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192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88.7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14.8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0.0045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93.7</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13.8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0.1</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 </a:t>
                      </a:r>
                      <a:endParaRPr lang="en-US" sz="600" b="0" i="0" u="none" strike="noStrike">
                        <a:solidFill>
                          <a:srgbClr val="000000"/>
                        </a:solidFill>
                        <a:effectLst/>
                        <a:latin typeface="Arial"/>
                      </a:endParaRPr>
                    </a:p>
                  </a:txBody>
                  <a:tcPr marL="5606" marR="5606" marT="5606" marB="0" anchor="b"/>
                </a:tc>
              </a:tr>
              <a:tr h="166739">
                <a:tc>
                  <a:txBody>
                    <a:bodyPr/>
                    <a:lstStyle/>
                    <a:p>
                      <a:pPr algn="ctr" fontAlgn="b"/>
                      <a:r>
                        <a:rPr lang="en-US" sz="700" u="none" strike="noStrike">
                          <a:effectLst/>
                        </a:rPr>
                        <a:t>DG</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5/20/2016</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Gilbert</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10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1.5</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1.6</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0</a:t>
                      </a:r>
                      <a:endParaRPr lang="en-US" sz="600" b="0" i="0" u="none" strike="noStrike">
                        <a:solidFill>
                          <a:srgbClr val="000000"/>
                        </a:solidFill>
                        <a:effectLst/>
                        <a:latin typeface="Arial"/>
                      </a:endParaRPr>
                    </a:p>
                  </a:txBody>
                  <a:tcPr marL="5606" marR="5606" marT="5606" marB="0" anchor="b"/>
                </a:tc>
                <a:tc>
                  <a:txBody>
                    <a:bodyPr/>
                    <a:lstStyle/>
                    <a:p>
                      <a:pPr algn="ctr" fontAlgn="b"/>
                      <a:r>
                        <a:rPr lang="en-US" sz="600" u="none" strike="noStrike">
                          <a:effectLst/>
                        </a:rPr>
                        <a:t>1</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7560</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600" u="none" strike="noStrike">
                          <a:effectLst/>
                        </a:rPr>
                        <a:t>582</a:t>
                      </a:r>
                      <a:endParaRPr lang="en-US" sz="6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91.2</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18.4</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0.0055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98.8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38</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0.015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700" u="none" strike="noStrike">
                          <a:effectLst/>
                        </a:rPr>
                        <a:t>5.5</a:t>
                      </a:r>
                      <a:endParaRPr lang="en-US" sz="700" b="0" i="0" u="none" strike="noStrike">
                        <a:solidFill>
                          <a:srgbClr val="000000"/>
                        </a:solidFill>
                        <a:effectLst/>
                        <a:latin typeface="Calibri"/>
                      </a:endParaRPr>
                    </a:p>
                  </a:txBody>
                  <a:tcPr marL="5606" marR="5606" marT="5606" marB="0" anchor="b"/>
                </a:tc>
                <a:tc>
                  <a:txBody>
                    <a:bodyPr/>
                    <a:lstStyle/>
                    <a:p>
                      <a:pPr algn="ctr" fontAlgn="b"/>
                      <a:r>
                        <a:rPr lang="en-US" sz="600" u="none" strike="noStrike" dirty="0">
                          <a:effectLst/>
                        </a:rPr>
                        <a:t> </a:t>
                      </a:r>
                      <a:endParaRPr lang="en-US" sz="600" b="0" i="0" u="none" strike="noStrike" dirty="0">
                        <a:solidFill>
                          <a:srgbClr val="000000"/>
                        </a:solidFill>
                        <a:effectLst/>
                        <a:latin typeface="Arial"/>
                      </a:endParaRPr>
                    </a:p>
                  </a:txBody>
                  <a:tcPr marL="5606" marR="5606" marT="5606" marB="0" anchor="b"/>
                </a:tc>
              </a:tr>
            </a:tbl>
          </a:graphicData>
        </a:graphic>
      </p:graphicFrame>
    </p:spTree>
    <p:extLst>
      <p:ext uri="{BB962C8B-B14F-4D97-AF65-F5344CB8AC3E}">
        <p14:creationId xmlns:p14="http://schemas.microsoft.com/office/powerpoint/2010/main" val="2485141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just"/>
            <a:r>
              <a:rPr lang="en-US" dirty="0" smtClean="0"/>
              <a:t>If a six inch thick clay layer under a 2000 square foot home has a starting moisture content of 25 percent and a dry density of 105 </a:t>
            </a:r>
            <a:r>
              <a:rPr lang="en-US" dirty="0" err="1" smtClean="0"/>
              <a:t>pcf</a:t>
            </a:r>
            <a:r>
              <a:rPr lang="en-US" dirty="0" smtClean="0"/>
              <a:t>, there is 105,000 pounds of dry soil and 26,250 pounds of water in the clay layer. At a removal rate of 100 pounds of water per day, it would take 131 days to remove ½ of the soil moisture from the clay layer.</a:t>
            </a:r>
            <a:endParaRPr lang="en-US" dirty="0"/>
          </a:p>
        </p:txBody>
      </p:sp>
    </p:spTree>
    <p:extLst>
      <p:ext uri="{BB962C8B-B14F-4D97-AF65-F5344CB8AC3E}">
        <p14:creationId xmlns:p14="http://schemas.microsoft.com/office/powerpoint/2010/main" val="98065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6"/>
                </a:solidFill>
              </a:rPr>
              <a:t>When should we consider using the Moisture Level System under residential/commercial slabs? </a:t>
            </a:r>
            <a:endParaRPr lang="en-US" sz="3600" dirty="0">
              <a:solidFill>
                <a:schemeClr val="accent6"/>
              </a:solidFill>
            </a:endParaRPr>
          </a:p>
        </p:txBody>
      </p:sp>
      <p:pic>
        <p:nvPicPr>
          <p:cNvPr id="14" name="Picture 2" descr="http://1.bp.blogspot.com/-xRjxavRXlS8/VCmx2wGac7I/AAAAAAAAATw/vlLoGfDcWr4/s1600/blog+pic+9.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0823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89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191000"/>
          </a:xfrm>
        </p:spPr>
        <p:txBody>
          <a:bodyPr>
            <a:noAutofit/>
          </a:bodyPr>
          <a:lstStyle/>
          <a:p>
            <a:pPr algn="just"/>
            <a:r>
              <a:rPr lang="en-US" sz="2400" dirty="0" smtClean="0">
                <a:solidFill>
                  <a:srgbClr val="FF0000"/>
                </a:solidFill>
              </a:rPr>
              <a:t>Consider using the Moisture Level System when there is a near surface strata of originally dry expansive clay soil that has become wetted and is heaving under a portion of the floor slab of the structure. The source of the moisture must be identified and eliminated as part of this mitigation. There must be an air permeable layer of aggregate base or gravel between the floor slab and the expansive subgrade soils. Monitor the slab movements with repeated manometer surveys as the Moisture Level System dries the expansive clay soils. Monitor the exhaust air flow rate, temperature and relative humidity. Adjust the area of air removal if necessary to control areas of the slab that are still heaving or areas that start settling more than desired. </a:t>
            </a:r>
            <a:br>
              <a:rPr lang="en-US" sz="2400" dirty="0" smtClean="0">
                <a:solidFill>
                  <a:srgbClr val="FF0000"/>
                </a:solidFill>
              </a:rPr>
            </a:br>
            <a:r>
              <a:rPr lang="en-US" sz="2400" dirty="0">
                <a:solidFill>
                  <a:srgbClr val="FF0000"/>
                </a:solidFill>
              </a:rPr>
              <a:t/>
            </a:r>
            <a:br>
              <a:rPr lang="en-US" sz="2400" dirty="0">
                <a:solidFill>
                  <a:srgbClr val="FF0000"/>
                </a:solidFill>
              </a:rPr>
            </a:br>
            <a:r>
              <a:rPr lang="en-US" sz="2400" dirty="0" smtClean="0">
                <a:solidFill>
                  <a:schemeClr val="accent6"/>
                </a:solidFill>
              </a:rPr>
              <a:t>Suggested geotechnical testing to assess how much the heaved expansive clays can </a:t>
            </a:r>
            <a:r>
              <a:rPr lang="en-US" sz="2400" dirty="0" smtClean="0">
                <a:solidFill>
                  <a:schemeClr val="accent6"/>
                </a:solidFill>
              </a:rPr>
              <a:t>settle when dried include </a:t>
            </a:r>
            <a:r>
              <a:rPr lang="en-US" sz="2400" dirty="0" smtClean="0">
                <a:solidFill>
                  <a:schemeClr val="accent6"/>
                </a:solidFill>
              </a:rPr>
              <a:t>the following:</a:t>
            </a:r>
            <a:endParaRPr lang="en-US" sz="2400" dirty="0">
              <a:solidFill>
                <a:schemeClr val="accent6"/>
              </a:solidFill>
            </a:endParaRPr>
          </a:p>
        </p:txBody>
      </p:sp>
    </p:spTree>
    <p:extLst>
      <p:ext uri="{BB962C8B-B14F-4D97-AF65-F5344CB8AC3E}">
        <p14:creationId xmlns:p14="http://schemas.microsoft.com/office/powerpoint/2010/main" val="3119585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0" y="228600"/>
            <a:ext cx="8229600" cy="2316162"/>
          </a:xfrm>
        </p:spPr>
        <p:txBody>
          <a:bodyPr>
            <a:noAutofit/>
          </a:bodyPr>
          <a:lstStyle/>
          <a:p>
            <a:r>
              <a:rPr lang="en-US" sz="5400" dirty="0" smtClean="0">
                <a:solidFill>
                  <a:schemeClr val="accent6"/>
                </a:solidFill>
              </a:rPr>
              <a:t>Expansive Clay Soil Movements Under Slabs due to Soil Moisture Increase </a:t>
            </a:r>
            <a:endParaRPr lang="en-US" sz="5400" dirty="0">
              <a:solidFill>
                <a:schemeClr val="accent6"/>
              </a:solidFill>
            </a:endParaRPr>
          </a:p>
        </p:txBody>
      </p:sp>
      <p:pic>
        <p:nvPicPr>
          <p:cNvPr id="14338" name="Picture 2" descr="http://failures.wikispaces.com/file/view/Slab%20Lift.jpg/387112236/720x210/Slab%20L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30415"/>
            <a:ext cx="862148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34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Example Response to Wetting Test</a:t>
            </a:r>
            <a:endParaRPr lang="en-US" dirty="0">
              <a:solidFill>
                <a:schemeClr val="accent6"/>
              </a:solidFill>
            </a:endParaRPr>
          </a:p>
        </p:txBody>
      </p:sp>
      <p:pic>
        <p:nvPicPr>
          <p:cNvPr id="4" name="Picture 3"/>
          <p:cNvPicPr>
            <a:picLocks noChangeAspect="1"/>
          </p:cNvPicPr>
          <p:nvPr/>
        </p:nvPicPr>
        <p:blipFill>
          <a:blip r:embed="rId2">
            <a:lum bright="-40000" contrast="40000"/>
          </a:blip>
          <a:stretch>
            <a:fillRect/>
          </a:stretch>
        </p:blipFill>
        <p:spPr>
          <a:xfrm>
            <a:off x="1219200" y="1219200"/>
            <a:ext cx="6781800" cy="5522874"/>
          </a:xfrm>
          <a:prstGeom prst="rect">
            <a:avLst/>
          </a:prstGeom>
        </p:spPr>
      </p:pic>
    </p:spTree>
    <p:extLst>
      <p:ext uri="{BB962C8B-B14F-4D97-AF65-F5344CB8AC3E}">
        <p14:creationId xmlns:p14="http://schemas.microsoft.com/office/powerpoint/2010/main" val="1336322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Example Response to Wetting Test</a:t>
            </a:r>
            <a:endParaRPr lang="en-US" dirty="0">
              <a:solidFill>
                <a:schemeClr val="accent6"/>
              </a:solidFill>
            </a:endParaRPr>
          </a:p>
        </p:txBody>
      </p:sp>
      <p:pic>
        <p:nvPicPr>
          <p:cNvPr id="3" name="Picture 2"/>
          <p:cNvPicPr>
            <a:picLocks noChangeAspect="1"/>
          </p:cNvPicPr>
          <p:nvPr/>
        </p:nvPicPr>
        <p:blipFill>
          <a:blip r:embed="rId2">
            <a:lum bright="-40000" contrast="40000"/>
          </a:blip>
          <a:stretch>
            <a:fillRect/>
          </a:stretch>
        </p:blipFill>
        <p:spPr>
          <a:xfrm>
            <a:off x="1295400" y="1219200"/>
            <a:ext cx="6781800" cy="5507316"/>
          </a:xfrm>
          <a:prstGeom prst="rect">
            <a:avLst/>
          </a:prstGeom>
        </p:spPr>
      </p:pic>
    </p:spTree>
    <p:extLst>
      <p:ext uri="{BB962C8B-B14F-4D97-AF65-F5344CB8AC3E}">
        <p14:creationId xmlns:p14="http://schemas.microsoft.com/office/powerpoint/2010/main" val="3109289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Example Response to Wetting Test</a:t>
            </a:r>
            <a:endParaRPr lang="en-US" dirty="0">
              <a:solidFill>
                <a:schemeClr val="accent6"/>
              </a:solidFill>
            </a:endParaRPr>
          </a:p>
        </p:txBody>
      </p:sp>
      <p:pic>
        <p:nvPicPr>
          <p:cNvPr id="4" name="Picture 3"/>
          <p:cNvPicPr>
            <a:picLocks noChangeAspect="1"/>
          </p:cNvPicPr>
          <p:nvPr/>
        </p:nvPicPr>
        <p:blipFill>
          <a:blip r:embed="rId2">
            <a:lum bright="-40000" contrast="40000"/>
          </a:blip>
          <a:stretch>
            <a:fillRect/>
          </a:stretch>
        </p:blipFill>
        <p:spPr>
          <a:xfrm>
            <a:off x="1371600" y="1295400"/>
            <a:ext cx="6835900" cy="5504206"/>
          </a:xfrm>
          <a:prstGeom prst="rect">
            <a:avLst/>
          </a:prstGeom>
        </p:spPr>
      </p:pic>
    </p:spTree>
    <p:extLst>
      <p:ext uri="{BB962C8B-B14F-4D97-AF65-F5344CB8AC3E}">
        <p14:creationId xmlns:p14="http://schemas.microsoft.com/office/powerpoint/2010/main" val="2769143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solidFill>
                  <a:schemeClr val="accent6"/>
                </a:solidFill>
              </a:rPr>
              <a:t>Moisture Vapor Transmission Problems </a:t>
            </a:r>
            <a:r>
              <a:rPr lang="en-US" dirty="0" smtClean="0"/>
              <a:t>– The Moisture Level System is a new important possible mitigation tool</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514600"/>
            <a:ext cx="5181600" cy="3886200"/>
          </a:xfrm>
          <a:prstGeom prst="rect">
            <a:avLst/>
          </a:prstGeom>
        </p:spPr>
      </p:pic>
    </p:spTree>
    <p:extLst>
      <p:ext uri="{BB962C8B-B14F-4D97-AF65-F5344CB8AC3E}">
        <p14:creationId xmlns:p14="http://schemas.microsoft.com/office/powerpoint/2010/main" val="306381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r>
              <a:rPr lang="en-US" sz="3600" dirty="0" smtClean="0">
                <a:solidFill>
                  <a:schemeClr val="accent6"/>
                </a:solidFill>
              </a:rPr>
              <a:t>Floor Level Manometer Survey</a:t>
            </a:r>
            <a:r>
              <a:rPr lang="en-US" sz="2400" dirty="0" smtClean="0"/>
              <a:t/>
            </a:r>
            <a:br>
              <a:rPr lang="en-US" sz="2400" dirty="0" smtClean="0"/>
            </a:br>
            <a:r>
              <a:rPr lang="en-US" sz="2000" dirty="0" smtClean="0"/>
              <a:t>0.1 inch +/- repeatability, valuable to monitor slab movements when repeated – yellow arrow is low elevation slab area, green area is high elevation slab area – correct for varying flooring thickness</a:t>
            </a:r>
            <a:endParaRPr lang="en-US" sz="2000" dirty="0"/>
          </a:p>
        </p:txBody>
      </p:sp>
      <p:pic>
        <p:nvPicPr>
          <p:cNvPr id="13314" name="Picture 2" descr="http://www.inspectrite.com/system/files/userfiles/images/Manometer%20plot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981200"/>
            <a:ext cx="7746996"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rot="13895154">
            <a:off x="766624" y="2272755"/>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5246210">
            <a:off x="4727747" y="4981634"/>
            <a:ext cx="978408"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752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pPr algn="just"/>
            <a:r>
              <a:rPr lang="en-US" sz="3200" dirty="0" smtClean="0"/>
              <a:t>Common ways to eliminate the source of increasing soil moisture under a home include improving drainage away from the perimeter of the home and eliminating ponding. Rain gutters and piped area drains can be used where positive drainage is difficult. Remove or relocate high water use plants and trees and automatic watering systems. Check pressure water lines, pools and waste water lines for leakage and promptly repair any leaks found. Collect air conditioning condensate drainage and discharge away from the perimeter of the home.  </a:t>
            </a:r>
            <a:endParaRPr lang="en-US" sz="3200" dirty="0"/>
          </a:p>
        </p:txBody>
      </p:sp>
    </p:spTree>
    <p:extLst>
      <p:ext uri="{BB962C8B-B14F-4D97-AF65-F5344CB8AC3E}">
        <p14:creationId xmlns:p14="http://schemas.microsoft.com/office/powerpoint/2010/main" val="1192725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just"/>
            <a:r>
              <a:rPr lang="en-US" sz="3600" dirty="0" smtClean="0"/>
              <a:t>Once the  commonly applied moisture control mitigation methods have been completed, you can consider removing moisture from the clays under a home using the </a:t>
            </a:r>
            <a:r>
              <a:rPr lang="en-US" sz="3600" dirty="0" smtClean="0">
                <a:solidFill>
                  <a:schemeClr val="accent6"/>
                </a:solidFill>
              </a:rPr>
              <a:t>Arizona Foundation Solutions Moisture Level System</a:t>
            </a:r>
            <a:r>
              <a:rPr lang="en-US" sz="3600" dirty="0" smtClean="0"/>
              <a:t>. The goal is to eliminate additional soil heave. In some cases you may also be able to carefully reduce a portion of the original heave. </a:t>
            </a:r>
            <a:endParaRPr lang="en-US" sz="3600" dirty="0"/>
          </a:p>
        </p:txBody>
      </p:sp>
    </p:spTree>
    <p:extLst>
      <p:ext uri="{BB962C8B-B14F-4D97-AF65-F5344CB8AC3E}">
        <p14:creationId xmlns:p14="http://schemas.microsoft.com/office/powerpoint/2010/main" val="2085144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solidFill>
                  <a:schemeClr val="accent6"/>
                </a:solidFill>
              </a:rPr>
              <a:t>Arizona Foundation Solutions </a:t>
            </a:r>
            <a:br>
              <a:rPr lang="en-US" dirty="0" smtClean="0">
                <a:solidFill>
                  <a:schemeClr val="accent6"/>
                </a:solidFill>
              </a:rPr>
            </a:br>
            <a:r>
              <a:rPr lang="en-US" dirty="0" smtClean="0">
                <a:solidFill>
                  <a:schemeClr val="accent6"/>
                </a:solidFill>
              </a:rPr>
              <a:t>Moisture Level System</a:t>
            </a:r>
            <a:endParaRPr lang="en-US" dirty="0">
              <a:solidFill>
                <a:schemeClr val="accent6"/>
              </a:solidFill>
            </a:endParaRPr>
          </a:p>
        </p:txBody>
      </p:sp>
      <p:pic>
        <p:nvPicPr>
          <p:cNvPr id="15362" name="Picture 2" descr="http://1.bp.blogspot.com/-xRjxavRXlS8/VCmx2wGac7I/AAAAAAAAATw/vlLoGfDcWr4/s1600/blog+pic+9.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0823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63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Moisture Level System Fan Pipe Outlet and Outside Air Inlet</a:t>
            </a:r>
            <a:endParaRPr lang="en-US" dirty="0">
              <a:solidFill>
                <a:schemeClr val="accent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676400"/>
            <a:ext cx="6553200" cy="4914900"/>
          </a:xfrm>
          <a:prstGeom prst="rect">
            <a:avLst/>
          </a:prstGeom>
        </p:spPr>
      </p:pic>
      <p:sp>
        <p:nvSpPr>
          <p:cNvPr id="4" name="Down Arrow 3"/>
          <p:cNvSpPr/>
          <p:nvPr/>
        </p:nvSpPr>
        <p:spPr>
          <a:xfrm>
            <a:off x="4572000" y="42672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6200000">
            <a:off x="3523488" y="2267712"/>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831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Moisture Level System Outside Air Inlets</a:t>
            </a:r>
            <a:endParaRPr lang="en-US" dirty="0">
              <a:solidFill>
                <a:schemeClr val="accent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17638"/>
            <a:ext cx="6934200" cy="5200650"/>
          </a:xfrm>
          <a:prstGeom prst="rect">
            <a:avLst/>
          </a:prstGeom>
        </p:spPr>
      </p:pic>
      <p:sp>
        <p:nvSpPr>
          <p:cNvPr id="4" name="Down Arrow 3"/>
          <p:cNvSpPr/>
          <p:nvPr/>
        </p:nvSpPr>
        <p:spPr>
          <a:xfrm>
            <a:off x="1905000" y="2133600"/>
            <a:ext cx="3810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505200" y="2895600"/>
            <a:ext cx="3810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477000" y="4267200"/>
            <a:ext cx="3810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230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2953</TotalTime>
  <Words>1516</Words>
  <Application>Microsoft Office PowerPoint</Application>
  <PresentationFormat>On-screen Show (4:3)</PresentationFormat>
  <Paragraphs>581</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Geotechnical Aspects of the Moisture Level System</vt:lpstr>
      <vt:lpstr>NRCS Greater Phoenix Area </vt:lpstr>
      <vt:lpstr>Expansive Clay Soil Movements Under Slabs due to Soil Moisture Increase </vt:lpstr>
      <vt:lpstr>Floor Level Manometer Survey 0.1 inch +/- repeatability, valuable to monitor slab movements when repeated – yellow arrow is low elevation slab area, green area is high elevation slab area – correct for varying flooring thickness</vt:lpstr>
      <vt:lpstr>Common ways to eliminate the source of increasing soil moisture under a home include improving drainage away from the perimeter of the home and eliminating ponding. Rain gutters and piped area drains can be used where positive drainage is difficult. Remove or relocate high water use plants and trees and automatic watering systems. Check pressure water lines, pools and waste water lines for leakage and promptly repair any leaks found. Collect air conditioning condensate drainage and discharge away from the perimeter of the home.  </vt:lpstr>
      <vt:lpstr>Once the  commonly applied moisture control mitigation methods have been completed, you can consider removing moisture from the clays under a home using the Arizona Foundation Solutions Moisture Level System. The goal is to eliminate additional soil heave. In some cases you may also be able to carefully reduce a portion of the original heave. </vt:lpstr>
      <vt:lpstr>Arizona Foundation Solutions  Moisture Level System</vt:lpstr>
      <vt:lpstr>Moisture Level System Fan Pipe Outlet and Outside Air Inlet</vt:lpstr>
      <vt:lpstr>Moisture Level System Outside Air Inlets</vt:lpstr>
      <vt:lpstr>Arid Climate Regions</vt:lpstr>
      <vt:lpstr>Deatherage experience with VES induced settlements in clay soils</vt:lpstr>
      <vt:lpstr>Deatherage 1990 Paper on Soil Venting Ground Settlements</vt:lpstr>
      <vt:lpstr>Guidance for Design, Installation and Operation of Soil Venting Systems – EPA - 1993</vt:lpstr>
      <vt:lpstr>Radon Mitigation Systems – Note Condensate Trap</vt:lpstr>
      <vt:lpstr>Black mildew is growing on the wall above the vent pipe outlet due to the moist air blown on it from the outlet pipe. The air pulled from under the basement floor by the radon fan can have high amounts of moisture (up to several gallons a day).</vt:lpstr>
      <vt:lpstr>Water Manometer and Digital Micro-Monometer used to Confirm Extent of Suction Under Slab</vt:lpstr>
      <vt:lpstr>Measurement of Suction at Outside Air Inlet with Digital Micro-Manometer</vt:lpstr>
      <vt:lpstr>Digital  Anemometer - air velocity (ft/sec) times discharge pipe area (square ft) = discharge rate (cf/sec)</vt:lpstr>
      <vt:lpstr>The discharge rate of the moist air from under slab, the temperature and the relative humidity of the exhaust air and the ambient air can be compared to calculate the pounds of water removed by the system. </vt:lpstr>
      <vt:lpstr>One cubic foot of dry air at STP (60 degrees F and 1 ATM) weighs approximately 0.081 pounds  12.4 cubic feet of dry air at STP weighs 1.0 pound   12.9 cubic feet of dry air in Phoenix  (60 degrees) weighs 1.0 pound  15.2 cubic feet of dry air in Flagstaff  (60 degrees) weighs 1.0 pound</vt:lpstr>
      <vt:lpstr>Psychrometric Chart</vt:lpstr>
      <vt:lpstr>Psychrometric Chart</vt:lpstr>
      <vt:lpstr>Psychrometric Chart</vt:lpstr>
      <vt:lpstr>From the psychrometric chart, if the exhaust air temperature is 75 degrees F and the relative humidity of the exhaust air is 45 percent, there is 0.0086 pounds of water per pound of air exhausted. In the general Phoenix area, one pound of dry air takes up 12.9 cubic feet. If the Moisture Level System exhaust rate is 0.5 cfs, there is 0.5/12.9 = 0.039 pounds of air per second exhausted. 0.039 x 0.0086 = 0.0003354 pounds of water per second, or 0.020 pounds of water per minute, or 1.2 pounds of water per hour, or 29.0 pounds of water per day. </vt:lpstr>
      <vt:lpstr>From the psychrometric chart, if the ambient outside air temperature is 75 degrees F and the relative humidity of the outside air is 25 percent, there is 0.005 pounds of water per pound of outside air. In the general Phoenix area, one pound of dry air takes up  12.9 cubic feet. If the replacement air inflow rate is 0.5 cfs, there is 0.5/12.9 = 0.039 pounds of air per second flowing under the slab. 0.039 x 0.005 = 0.000195 pounds of water per second, or 0.012 pounds of water per minute, or 0.7 pounds of water per hour, or 16.8 pounds of water per day returning back to the clay. The difference between 29.0 – 16.8 = 12.2 pounds of water removed per day.</vt:lpstr>
      <vt:lpstr>AZ FN Solutions Monitoring Results</vt:lpstr>
      <vt:lpstr>If a six inch thick clay layer under a 2000 square foot home has a starting moisture content of 25 percent and a dry density of 105 pcf, there is 105,000 pounds of dry soil and 26,250 pounds of water in the clay layer. At a removal rate of 100 pounds of water per day, it would take 131 days to remove ½ of the soil moisture from the clay layer.</vt:lpstr>
      <vt:lpstr>When should we consider using the Moisture Level System under residential/commercial slabs? </vt:lpstr>
      <vt:lpstr>Consider using the Moisture Level System when there is a near surface strata of originally dry expansive clay soil that has become wetted and is heaving under a portion of the floor slab of the structure. The source of the moisture must be identified and eliminated as part of this mitigation. There must be an air permeable layer of aggregate base or gravel between the floor slab and the expansive subgrade soils. Monitor the slab movements with repeated manometer surveys as the Moisture Level System dries the expansive clay soils. Monitor the exhaust air flow rate, temperature and relative humidity. Adjust the area of air removal if necessary to control areas of the slab that are still heaving or areas that start settling more than desired.   Suggested geotechnical testing to assess how much the heaved expansive clays can settle when dried include the following:</vt:lpstr>
      <vt:lpstr>Example Response to Wetting Test</vt:lpstr>
      <vt:lpstr>Example Response to Wetting Test</vt:lpstr>
      <vt:lpstr>Example Response to Wetting Test</vt:lpstr>
      <vt:lpstr>Moisture Vapor Transmission Problems – The Moisture Level System is a new important possible mitigation tool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deatherage</dc:creator>
  <cp:lastModifiedBy>David Deatherage</cp:lastModifiedBy>
  <cp:revision>57</cp:revision>
  <dcterms:created xsi:type="dcterms:W3CDTF">2017-01-14T18:02:45Z</dcterms:created>
  <dcterms:modified xsi:type="dcterms:W3CDTF">2017-01-17T21:45:01Z</dcterms:modified>
</cp:coreProperties>
</file>